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640" r:id="rId2"/>
    <p:sldId id="641" r:id="rId3"/>
    <p:sldId id="642" r:id="rId4"/>
    <p:sldId id="643" r:id="rId5"/>
    <p:sldId id="644" r:id="rId6"/>
    <p:sldId id="645" r:id="rId7"/>
    <p:sldId id="64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647" r:id="rId25"/>
    <p:sldId id="648" r:id="rId26"/>
    <p:sldId id="649" r:id="rId27"/>
    <p:sldId id="650" r:id="rId28"/>
  </p:sldIdLst>
  <p:sldSz cx="9144000" cy="6858000" type="screen4x3"/>
  <p:notesSz cx="6858000" cy="9874250"/>
  <p:custDataLst>
    <p:tags r:id="rId3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9900"/>
    <a:srgbClr val="A50021"/>
    <a:srgbClr val="336600"/>
    <a:srgbClr val="FF0000"/>
    <a:srgbClr val="CCCC00"/>
    <a:srgbClr val="66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87126" autoAdjust="0"/>
  </p:normalViewPr>
  <p:slideViewPr>
    <p:cSldViewPr>
      <p:cViewPr varScale="1">
        <p:scale>
          <a:sx n="162" d="100"/>
          <a:sy n="162" d="100"/>
        </p:scale>
        <p:origin x="2448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44"/>
    </p:cViewPr>
  </p:sorterViewPr>
  <p:notesViewPr>
    <p:cSldViewPr>
      <p:cViewPr>
        <p:scale>
          <a:sx n="100" d="100"/>
          <a:sy n="100" d="100"/>
        </p:scale>
        <p:origin x="-1548" y="2388"/>
      </p:cViewPr>
      <p:guideLst>
        <p:guide orient="horz" pos="311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c:style val="2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Aktive Gesamt</c:v>
          </c:tx>
          <c:spPr>
            <a:solidFill>
              <a:srgbClr val="004586"/>
            </a:solidFill>
            <a:ln>
              <a:solidFill>
                <a:srgbClr val="000000"/>
              </a:solidFill>
              <a:custDash>
                <a:ds d="197000" sp="120000"/>
              </a:custDash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DCD-446B-B920-D3CCEB3BECC9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2022</c:v>
              </c:pt>
              <c:pt idx="10">
                <c:v>2023</c:v>
              </c:pt>
            </c:strLit>
          </c:cat>
          <c:val>
            <c:numLit>
              <c:formatCode>General</c:formatCode>
              <c:ptCount val="11"/>
              <c:pt idx="0">
                <c:v>38</c:v>
              </c:pt>
              <c:pt idx="1">
                <c:v>37</c:v>
              </c:pt>
              <c:pt idx="2">
                <c:v>46</c:v>
              </c:pt>
              <c:pt idx="3">
                <c:v>51</c:v>
              </c:pt>
              <c:pt idx="4">
                <c:v>54</c:v>
              </c:pt>
              <c:pt idx="5">
                <c:v>48</c:v>
              </c:pt>
              <c:pt idx="6">
                <c:v>54</c:v>
              </c:pt>
              <c:pt idx="7">
                <c:v>46</c:v>
              </c:pt>
              <c:pt idx="8">
                <c:v>36</c:v>
              </c:pt>
              <c:pt idx="9">
                <c:v>21</c:v>
              </c:pt>
              <c:pt idx="10">
                <c:v>33</c:v>
              </c:pt>
            </c:numLit>
          </c:val>
          <c:extLst>
            <c:ext xmlns:c16="http://schemas.microsoft.com/office/drawing/2014/chart" uri="{C3380CC4-5D6E-409C-BE32-E72D297353CC}">
              <c16:uniqueId val="{00000000-2DCD-446B-B920-D3CCEB3BECC9}"/>
            </c:ext>
          </c:extLst>
        </c:ser>
        <c:ser>
          <c:idx val="1"/>
          <c:order val="1"/>
          <c:tx>
            <c:v>Erwachsene</c:v>
          </c:tx>
          <c:spPr>
            <a:solidFill>
              <a:srgbClr val="FF420E"/>
            </a:solidFill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2022</c:v>
              </c:pt>
              <c:pt idx="10">
                <c:v>2023</c:v>
              </c:pt>
            </c:strLit>
          </c:cat>
          <c:val>
            <c:numLit>
              <c:formatCode>General</c:formatCode>
              <c:ptCount val="11"/>
              <c:pt idx="0">
                <c:v>19</c:v>
              </c:pt>
              <c:pt idx="1">
                <c:v>20</c:v>
              </c:pt>
              <c:pt idx="2">
                <c:v>22</c:v>
              </c:pt>
              <c:pt idx="3">
                <c:v>22</c:v>
              </c:pt>
              <c:pt idx="4">
                <c:v>24</c:v>
              </c:pt>
              <c:pt idx="5">
                <c:v>27</c:v>
              </c:pt>
              <c:pt idx="6">
                <c:v>24</c:v>
              </c:pt>
              <c:pt idx="7">
                <c:v>27</c:v>
              </c:pt>
              <c:pt idx="8">
                <c:v>19</c:v>
              </c:pt>
              <c:pt idx="9">
                <c:v>15</c:v>
              </c:pt>
              <c:pt idx="10">
                <c:v>17</c:v>
              </c:pt>
            </c:numLit>
          </c:val>
          <c:extLst>
            <c:ext xmlns:c16="http://schemas.microsoft.com/office/drawing/2014/chart" uri="{C3380CC4-5D6E-409C-BE32-E72D297353CC}">
              <c16:uniqueId val="{00000002-2DCD-446B-B920-D3CCEB3BECC9}"/>
            </c:ext>
          </c:extLst>
        </c:ser>
        <c:ser>
          <c:idx val="2"/>
          <c:order val="2"/>
          <c:tx>
            <c:v>Jugendliche</c:v>
          </c:tx>
          <c:spPr>
            <a:solidFill>
              <a:srgbClr val="FFD320"/>
            </a:solidFill>
          </c:spPr>
          <c:invertIfNegative val="0"/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600" b="0"/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11"/>
              <c:pt idx="0">
                <c:v>2011</c:v>
              </c:pt>
              <c:pt idx="1">
                <c:v>2012</c:v>
              </c:pt>
              <c:pt idx="2">
                <c:v>2013</c:v>
              </c:pt>
              <c:pt idx="3">
                <c:v>2014</c:v>
              </c:pt>
              <c:pt idx="4">
                <c:v>2015</c:v>
              </c:pt>
              <c:pt idx="5">
                <c:v>2016</c:v>
              </c:pt>
              <c:pt idx="6">
                <c:v>2017</c:v>
              </c:pt>
              <c:pt idx="7">
                <c:v>2018</c:v>
              </c:pt>
              <c:pt idx="8">
                <c:v>2019</c:v>
              </c:pt>
              <c:pt idx="9">
                <c:v>2022</c:v>
              </c:pt>
              <c:pt idx="10">
                <c:v>2023</c:v>
              </c:pt>
            </c:strLit>
          </c:cat>
          <c:val>
            <c:numLit>
              <c:formatCode>General</c:formatCode>
              <c:ptCount val="11"/>
              <c:pt idx="0">
                <c:v>19</c:v>
              </c:pt>
              <c:pt idx="1">
                <c:v>17</c:v>
              </c:pt>
              <c:pt idx="2">
                <c:v>24</c:v>
              </c:pt>
              <c:pt idx="3">
                <c:v>29</c:v>
              </c:pt>
              <c:pt idx="4">
                <c:v>30</c:v>
              </c:pt>
              <c:pt idx="5">
                <c:v>21</c:v>
              </c:pt>
              <c:pt idx="6">
                <c:v>30</c:v>
              </c:pt>
              <c:pt idx="7">
                <c:v>19</c:v>
              </c:pt>
              <c:pt idx="8">
                <c:v>17</c:v>
              </c:pt>
              <c:pt idx="9">
                <c:v>6</c:v>
              </c:pt>
              <c:pt idx="10">
                <c:v>16</c:v>
              </c:pt>
            </c:numLit>
          </c:val>
          <c:extLst>
            <c:ext xmlns:c16="http://schemas.microsoft.com/office/drawing/2014/chart" uri="{C3380CC4-5D6E-409C-BE32-E72D297353CC}">
              <c16:uniqueId val="{00000003-2DCD-446B-B920-D3CCEB3BE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5221279"/>
        <c:axId val="1345227935"/>
      </c:barChart>
      <c:valAx>
        <c:axId val="1345227935"/>
        <c:scaling>
          <c:orientation val="minMax"/>
          <c:max val="5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800" b="0"/>
            </a:pPr>
            <a:endParaRPr lang="de-DE"/>
          </a:p>
        </c:txPr>
        <c:crossAx val="1345221279"/>
        <c:crossesAt val="1"/>
        <c:crossBetween val="between"/>
      </c:valAx>
      <c:catAx>
        <c:axId val="1345221279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800" b="0"/>
            </a:pPr>
            <a:endParaRPr lang="de-DE"/>
          </a:p>
        </c:txPr>
        <c:crossAx val="1345227935"/>
        <c:crossesAt val="0"/>
        <c:auto val="1"/>
        <c:lblAlgn val="ctr"/>
        <c:lblOffset val="100"/>
        <c:noMultiLvlLbl val="0"/>
      </c:cat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800" b="0"/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3713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3713"/>
          </a:xfrm>
          <a:prstGeom prst="rect">
            <a:avLst/>
          </a:prstGeom>
        </p:spPr>
        <p:txBody>
          <a:bodyPr vert="horz" lIns="88638" tIns="44319" rIns="88638" bIns="44319" rtlCol="0"/>
          <a:lstStyle>
            <a:lvl1pPr algn="r">
              <a:defRPr sz="1200"/>
            </a:lvl1pPr>
          </a:lstStyle>
          <a:p>
            <a:pPr>
              <a:defRPr/>
            </a:pPr>
            <a:fld id="{81CF3BFE-D095-4663-B243-82B607BCD451}" type="datetimeFigureOut">
              <a:rPr lang="de-DE"/>
              <a:pPr>
                <a:defRPr/>
              </a:pPr>
              <a:t>03.07.24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71800" cy="493713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378950"/>
            <a:ext cx="2971800" cy="493713"/>
          </a:xfrm>
          <a:prstGeom prst="rect">
            <a:avLst/>
          </a:prstGeom>
        </p:spPr>
        <p:txBody>
          <a:bodyPr vert="horz" lIns="88638" tIns="44319" rIns="88638" bIns="44319" rtlCol="0" anchor="b"/>
          <a:lstStyle>
            <a:lvl1pPr algn="r">
              <a:defRPr sz="1200"/>
            </a:lvl1pPr>
          </a:lstStyle>
          <a:p>
            <a:pPr>
              <a:defRPr/>
            </a:pPr>
            <a:fld id="{49B22554-3356-4B34-AE4D-FA20997A9D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081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553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91063"/>
            <a:ext cx="5486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defTabSz="959392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72" tIns="47987" rIns="95972" bIns="47987" numCol="1" anchor="b" anchorCtr="0" compatLnSpc="1">
            <a:prstTxWarp prst="textNoShape">
              <a:avLst/>
            </a:prstTxWarp>
          </a:bodyPr>
          <a:lstStyle>
            <a:lvl1pPr algn="r" defTabSz="959392">
              <a:defRPr sz="1300" b="0"/>
            </a:lvl1pPr>
          </a:lstStyle>
          <a:p>
            <a:pPr>
              <a:defRPr/>
            </a:pPr>
            <a:fld id="{A6F6B44F-E128-49E2-B695-F6F80CB531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7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1E5EB0A-ADCF-3A22-3289-D23586DB27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604BDF26-983B-4F28-AED5-4F131D735E81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BB6CCB2-0CC4-D4BF-66E2-AFC954BD1B0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C58A784-4F63-0E13-6AC8-65777702ABE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AEA5FF0-0E5D-C0F1-0E16-D3961432754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2EBA2F72-49B4-4424-987B-F3898E720A24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10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C07422-1DB1-71B8-CC63-5AADF63609A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C745E7A-38AC-1FDB-E2F0-0AFDD763B1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E6764373-E488-6255-385E-521A4EFBD2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7ABE5CAE-77B9-471B-AD5D-391DBCA8DF34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11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E6CE44B-59F7-F64E-F8C1-9AE2A5B0D4F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D2AD8FD-B9AA-86DF-4982-CB7C835B58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811872D-3E21-C5C8-39E9-07FEDB79BF7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271B53EC-4726-4B93-995B-25063EECF37D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12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3E773D0-DEF2-55C6-6FAE-57ACD5A7311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662A6BB-C2D8-007B-E0D2-993A15063B6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A0D001D-B7C2-06E4-6C3C-5708B7190FA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F82F9875-E7B9-4500-A93B-FE528C62D38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13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BF0969C-3AF2-4C39-701B-EA99ED22476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FCF9C08-5596-6D27-D258-E4944F32B43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6DD524E2-AE04-2A33-411B-08FD83E45BF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9B2AA34F-7B40-4D44-97CE-FC1223C91668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14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37B321C-6F88-B60D-6C25-15C79591B5F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F0AD58-6619-10C4-EC63-FEF4D78F66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6DC3850-D6C2-36A2-CADB-76679F7B6E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9B31A215-4558-476E-9466-AC8A21541F48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15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2E607B-113C-6912-9690-8AD65B7481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3A292E3-3D27-706F-A895-875548AC180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9B227EC6-0B2D-AA4A-CA0B-88E0CCB0B0C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CDA71890-15F0-4F1F-8D2C-D850AFECB2DD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16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48A2DB-9305-9754-019B-65AD9343346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BF6D1C-AB71-1ED7-3DAE-821574BF52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9A907483-0C28-B43A-DBA6-39EA9A7AA5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35AC5899-E688-41F4-BAE0-D3C2815E7267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17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8292994-5E61-16DC-C9D8-16B73916EDC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6507DA-B3A4-041A-49DF-184CE783F9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100D932-D98E-B9FE-EBE6-D4FA453F5BF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5C98284D-3BE1-4653-90A9-C22AED6C7827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18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BA62BA-BD7F-9C79-13B5-BB8DA64203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DDF22E4-79E7-F61B-1199-513BE5DE766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7398790B-4214-002B-7891-120E838358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5ED4F0EC-87F8-46F0-96F1-BE5E1EDD1667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19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CD3087-DC09-02E8-64F6-D83842A5EE7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4EC7A4D-F7C9-3032-5F60-5FBC52C6414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AACF2448-3704-9B65-AD2C-BD82FDFC2C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1F906974-EFBF-4F18-9391-9A876E56CD76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9E387F-6D9F-A7C3-F4B9-6D2C38B5D6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CDC005-ED6A-6BDB-6D1C-799B1630D2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E6F29DE-65AE-B0E6-9ACC-FEB93340F7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C200755B-7D4C-4B15-8927-B34ADC02ED9D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20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6E308B-6479-BAEF-9094-8106DBDE23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9E1D3CA-616A-73BE-045A-517294F83B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425F744F-75E4-92D8-3F4D-215870FB11A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836382B0-07BE-487D-AC0F-FE66AC5A205F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21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2169FF6-D25D-3D92-674B-ABA0357AB8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0610EFF-8A3A-21B1-2826-888D006259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2BBCFD9F-086C-B2A3-0BC5-EF48275A59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330FC2F8-6118-4EC8-B1C0-F322DC7B93FF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22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18D4A9F-5373-AB54-DD57-4A830C9F35D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AF72F67-22E3-806E-0B6F-0460276769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3D5863D-CBE5-C7F4-D8B6-772E351227A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4BDAF397-D0F0-4604-8443-AA84C7F4F009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23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2B78A65-244A-3E6E-602F-8318E4EEB8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F2785E4-35D4-1D04-4887-C4A630B14B2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F2A2DE1-0438-E937-958E-963D40627B1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BFF91C93-9BBE-47F6-8E87-8965E0EB192E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24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8630B2-5718-3836-C3F4-11DB91B04D0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29188" cy="36957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1FA9395-9266-7296-8D02-E4A95B9E70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347360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55F6B6A5-4E0D-1E4A-7813-6CECF9244E6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6A936705-7A8C-4200-B7D4-2604CFC47B8A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25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768C46F-18E7-E58F-CD2E-BEF5F423E2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DD2965-CBDA-B40B-2F53-C7D3EB7B350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5727B66D-2E5C-0F0D-B8D5-24F9E9A40EA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EF8C4EF9-A323-46E2-AF3A-78DBCC13DC0B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26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BE82BCA-7573-2BC3-D8ED-E6E3086AE2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FCB9277-F4B1-F3BA-F98C-49C764CB1DE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23E7A1F0-8239-B72E-48B1-A7719ED69BF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EB3F7321-F502-45E2-BC58-54B9DF6B6139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27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BF6BC29-1FB0-93CA-3101-E5D4C17BE1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962025" y="741363"/>
            <a:ext cx="4935538" cy="370205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E79E51-B32A-D797-43F7-5C1672A7F8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689000"/>
            <a:ext cx="5479920" cy="4437720"/>
          </a:xfrm>
        </p:spPr>
        <p:txBody>
          <a:bodyPr>
            <a:spAutoFit/>
          </a:bodyPr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25E48FAF-9F87-7BEF-8480-1572DF663C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46A80367-C601-4D93-A503-5A8F3B6A00AF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3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10987B9-2F25-6EC8-12EA-7BC2C5132D0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C235E8-85F2-1F24-E791-DFD60ECC33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DCDBBC33-45C2-A3C4-B8B5-DFAD259B7C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52D9CCBB-556B-464A-8811-E91B3A40F169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4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B0F648-3B76-8230-85CC-648F233F8A2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0A4D59B-5561-5EC1-232E-059F1B4E44C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10801D5C-05DF-B36B-178E-06284566748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8DE03376-4356-44D0-BDA0-C7C3C38500C7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5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186E9B-CCE6-74BF-887D-A027E2CA8C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0179CB4-2B03-C0D5-FC86-19381DB2CD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0BBAB412-A3C8-A10E-EFBA-247BD7AAF8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E730E214-7955-4562-84BF-8CBCD0BC2513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6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5F797E6-81E5-9B67-2ACC-49CB744114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A6243FA-8AC3-3789-E3EC-99BAAF8812E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407B65D8-24D0-AE53-F193-7BA0805BBF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08A4571A-E1B0-4681-8A1D-001AA21D2ABC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7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249055-0E45-7957-C6C5-4AE84A6DCC6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F1A275-D143-D0A6-540E-D5B2CAE5CEA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6EE6699D-A8A5-3189-8155-D44714C1DB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AD798C5F-95DA-4065-BE40-3B3130EEA3A2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8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2E5C893-3CF9-737C-6B0B-8801A95DE9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423E2F1-9F1E-7050-1776-DEA19532CC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1">
            <a:extLst>
              <a:ext uri="{FF2B5EF4-FFF2-40B4-BE49-F238E27FC236}">
                <a16:creationId xmlns:a16="http://schemas.microsoft.com/office/drawing/2014/main" id="{8DC6472B-6F9C-9706-1DD6-4D7E63BE09E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5760" tIns="47880" rIns="95760" bIns="4788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D7393BD5-D061-4381-82BE-4D384C9BDFA6}" type="slidenum">
              <a:rPr kumimoji="0" lang="de-DE" sz="13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9</a:t>
            </a:fld>
            <a:endParaRPr kumimoji="0" lang="de-DE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</a:endParaRPr>
          </a:p>
        </p:txBody>
      </p:sp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B7FA93D-BA3C-4F62-23B4-DA3E2931A25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03B4217-5D44-7248-2B0D-F13B0CA505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0"/>
            <a:ext cx="2411413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50" y="60928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6092825"/>
            <a:ext cx="5715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6092825"/>
            <a:ext cx="5715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3"/>
          <p:cNvSpPr txBox="1">
            <a:spLocks noChangeArrowheads="1"/>
          </p:cNvSpPr>
          <p:nvPr userDrawn="1"/>
        </p:nvSpPr>
        <p:spPr bwMode="auto">
          <a:xfrm>
            <a:off x="179388" y="2708275"/>
            <a:ext cx="20177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dirty="0">
                <a:solidFill>
                  <a:schemeClr val="bg1"/>
                </a:solidFill>
              </a:rPr>
              <a:t>Stark in der Gemeinschaft!</a:t>
            </a:r>
          </a:p>
        </p:txBody>
      </p:sp>
      <p:pic>
        <p:nvPicPr>
          <p:cNvPr id="9" name="Picture 15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0350"/>
            <a:ext cx="1857375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27313" y="2130425"/>
            <a:ext cx="6265862" cy="1470025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5250" y="3886200"/>
            <a:ext cx="6257925" cy="1752600"/>
          </a:xfrm>
        </p:spPr>
        <p:txBody>
          <a:bodyPr/>
          <a:lstStyle>
            <a:lvl1pPr marL="0" indent="0" algn="ctr">
              <a:buFont typeface="Wingdings 3" pitchFamily="18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tabLst/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206AE2-9B82-40A0-A75F-14CF3898D6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/NQRZBMAAAAlAAAAZAAAAA0AAAAAjgAAAEcAAACOAAAARwAAAAAAAAAAAAAAAAAAAAEAAABQAAAAAAAAAAAA4D8AAAAAAADgPwAAAAAAAOA/AAAAAAAA4D8AAAAAAADgPwAAAAAAAOA/AAAAAAAA4D8AAAAAAADgPwAAAAAAAOA/AAAAAAAA4D8CAAAAjAAAAAAAAAAAAAAAAMyZ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5d2mY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qEAAAGw0AALM2AAAkFgAAEAAAACYAAAAIAAAAAIAAAAAAAAA="/>
              </a:ext>
            </a:extLst>
          </p:cNvSpPr>
          <p:nvPr>
            <p:ph type="title"/>
          </p:nvPr>
        </p:nvSpPr>
        <p:spPr/>
        <p:txBody>
          <a:bodyPr/>
          <a:lstStyle>
            <a:lvl1pPr>
              <a:defRPr lang="de-de"/>
            </a:lvl1pPr>
            <a:lvl2pPr>
              <a:defRPr lang="en-gb"/>
            </a:lvl2pPr>
            <a:lvl3pPr>
              <a:defRPr lang="en-gb"/>
            </a:lvl3pPr>
            <a:lvl4pPr>
              <a:defRPr lang="en-gb"/>
            </a:lvl4pPr>
            <a:lvl5pPr>
              <a:defRPr lang="en-gb"/>
            </a:lvl5pPr>
            <a:lvl6pPr>
              <a:defRPr lang="en-gb"/>
            </a:lvl6pPr>
            <a:lvl7pPr>
              <a:defRPr lang="en-gb"/>
            </a:lvl7pPr>
            <a:lvl8pPr>
              <a:defRPr lang="en-gb"/>
            </a:lvl8pPr>
            <a:lvl9pPr>
              <a:defRPr lang="en-gb"/>
            </a:lvl9pPr>
          </a:lstStyle>
          <a:p>
            <a:pPr>
              <a:defRPr lang="en-gb"/>
            </a:pPr>
            <a:r>
              <a:rPr lang="de-de"/>
              <a:t>Mastertitelformat bearbeiten</a:t>
            </a:r>
          </a:p>
        </p:txBody>
      </p:sp>
      <p:sp>
        <p:nvSpPr>
          <p:cNvPr id="3" name="Rectangle 11"/>
          <p:cNvSpPr>
            <a:spLocks noGrp="1" noChangeArrowheads="1"/>
            <a:extLst>
              <a:ext uri="smNativeData">
                <pr:smNativeData xmlns="" xmlns:p14="http://schemas.microsoft.com/office/powerpoint/2010/main" xmlns:pr="smNativeData" val="SMDATA_13_/NQRZBMAAAAlAAAAZAAAAA0AAAAAjgAAAEcAAACOAAAARwAAAAAAAAAAAAAAAAAAAAEAAABQAAAAAAAAAAAA4D8AAAAAAADgPwAAAAAAAOA/AAAAAAAA4D8AAAAAAADgPwAAAAAAAOA/AAAAAAAA4D8AAAAAAADgPwAAAAAAAOA/AAAAAAAA4D8CAAAAjAAAAAEAAAAAAAAAAAA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AAAAAAQAAAAAAAAAAAAAAAAAAAAAAAAAAAAAAAAAAAAAAAAAAAAAAAn9/fwAAAAADzMzMAMDA/wB/f38AAAAAAAAAAAAAAAAAAAAAAAAAAAAhAAAAGAAAABQAAABQKAAAayYAAG41AABXKQAAEAAAACYAAAAIAAAAAAAAAIAfAAA="/>
              </a:ext>
            </a:extLst>
          </p:cNvSpPr>
          <p:nvPr>
            <p:ph type="sldNum" idx="10"/>
          </p:nvPr>
        </p:nvSpPr>
        <p:spPr>
          <a:ln>
            <a:noFill/>
          </a:ln>
        </p:spPr>
        <p:txBody>
          <a:bodyPr/>
          <a:lstStyle/>
          <a:p>
            <a:pPr>
              <a:defRPr lang="de-de"/>
            </a:pPr>
            <a:fld id="{3F273664-2AD2-72C0-9C9F-DC9578D16A89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97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6"/>
          <p:cNvSpPr>
            <a:spLocks noGrp="1"/>
          </p:cNvSpPr>
          <p:nvPr>
            <p:ph type="sldNum" sz="quarter" idx="11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bg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FB2BEDA7-A0BD-465A-B7A8-CF58277388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C4756C-1ACF-499B-A3E6-A888F6C9EE0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4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CC40D16-DEF2-4C89-9B8C-68045BF676D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5572FAD-F0FE-4130-811E-BF04E24DC3D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204476-8E7F-40E6-95A2-0083FDB4BAE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FDB6A08-BC97-43FD-A650-2121501593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7812088" cy="1417638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179388" y="1600200"/>
            <a:ext cx="4316412" cy="4525963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316413" cy="2185988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316413" cy="2187575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715125"/>
            <a:ext cx="9144000" cy="142875"/>
          </a:xfrm>
          <a:prstGeom prst="rect">
            <a:avLst/>
          </a:prstGeom>
        </p:spPr>
        <p:txBody>
          <a:bodyPr/>
          <a:lstStyle>
            <a:lvl1pPr>
              <a:defRPr sz="7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391767-41BF-459E-9220-0F39B85AA03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7AA5941-C1D8-0D64-1941-03FF11C39C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de-DE"/>
              <a:t>E:\Eigene Dateien\Vereine\TuS Kienberg\Schriftführung\JHV - Jahreshauptversammlung\2008\Jahreshauptversammlung 2008 - 2008.06.19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9294376-CBD3-E709-A9DD-06B8EC91F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F72B8F6-3732-4A29-9AF6-8E66202872E2}" type="slidenum"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2326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1412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812088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600200"/>
            <a:ext cx="87852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029" name="Picture 13" descr="TuS Kienberg Vereinswappen Graustufen 2 transparent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67663" y="115888"/>
            <a:ext cx="1068387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8786813" y="6643688"/>
            <a:ext cx="357187" cy="21431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5476724-68CC-4DF7-9F9A-0E4952B70B3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u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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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75000"/>
        <a:buFont typeface="Wingdings 2" pitchFamily="18" charset="2"/>
        <a:buChar char="¢"/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C599DB3-F300-57E5-5250-ED636CDD21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86160" y="4436280"/>
            <a:ext cx="2455919" cy="2158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A1C597DE-CD0A-383B-4E9E-CC183885A71F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reihandform: Form 3">
            <a:extLst>
              <a:ext uri="{FF2B5EF4-FFF2-40B4-BE49-F238E27FC236}">
                <a16:creationId xmlns:a16="http://schemas.microsoft.com/office/drawing/2014/main" id="{0DB05CCD-F0AA-F251-0EBF-1BB342C7331B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40A2E4D7-4C55-48B0-B39C-6B042DBE5543}" type="slidenum">
              <a:rPr kumimoji="0" 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1</a:t>
            </a:fld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0F4FA3A9-393C-131B-922A-C3E08E6D08AD}"/>
              </a:ext>
            </a:extLst>
          </p:cNvPr>
          <p:cNvSpPr/>
          <p:nvPr/>
        </p:nvSpPr>
        <p:spPr>
          <a:xfrm>
            <a:off x="0" y="0"/>
            <a:ext cx="7812000" cy="141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Jahresrückblick 2022 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Abteilung Tischtennis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</a:br>
            <a: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Georg Buchner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84EACE28-A529-BAD6-11DC-2CAAD0227014}"/>
              </a:ext>
            </a:extLst>
          </p:cNvPr>
          <p:cNvSpPr/>
          <p:nvPr/>
        </p:nvSpPr>
        <p:spPr>
          <a:xfrm>
            <a:off x="214560" y="1594080"/>
            <a:ext cx="878544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Überblick: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Mannschaftsmeldungen der Saison 2021/2022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mit den Saisonergebnisse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Bezirkstag von Oberbayern/Ost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Vereinsmeisterschaft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Aktueller Stand der Saison 2022/2023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Jugendarbeit beim TUS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 3" pitchFamily="18"/>
              <a:buChar char="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Aktive Mitglieder des TUS beim Tischtennis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6003C7-29C0-C5D8-C4BB-51C0D6A3E77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Vereinsmeisterschaft 30.12.2022</a:t>
            </a:r>
            <a:br>
              <a:rPr lang="de-DE"/>
            </a:br>
            <a:r>
              <a:rPr lang="de-DE"/>
              <a:t>Doppel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D0B73CB-66E3-434F-25AE-44A149EBA88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319898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3BB949-58EB-9F5F-2EDC-B810368F89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Vereinsmeisterschaft 30.12.2022</a:t>
            </a:r>
            <a:br>
              <a:rPr lang="de-DE"/>
            </a:br>
            <a:r>
              <a:rPr lang="de-DE"/>
              <a:t>Herren Einzel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E578C94D-FA0F-1E28-DD4E-C3B64679CAB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16605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4FF8D-C017-60B8-DEE7-E9627AF799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Vereinsmeisterschaft 30.12.2022</a:t>
            </a:r>
            <a:br>
              <a:rPr lang="de-DE"/>
            </a:br>
            <a:r>
              <a:rPr lang="de-DE"/>
              <a:t>Wertung Damen und Jugend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93EAA825-AEEE-9E97-8F17-45CEF8E56F5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1360" y="1599840"/>
            <a:ext cx="3394440" cy="4526280"/>
          </a:xfrm>
        </p:spPr>
      </p:pic>
    </p:spTree>
    <p:extLst>
      <p:ext uri="{BB962C8B-B14F-4D97-AF65-F5344CB8AC3E}">
        <p14:creationId xmlns:p14="http://schemas.microsoft.com/office/powerpoint/2010/main" val="28167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73DA5-30D4-4A93-7971-7E2AB71BC4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Vereinsmeisterschaft 30.12.2022</a:t>
            </a:r>
            <a:br>
              <a:rPr lang="de-DE"/>
            </a:br>
            <a:r>
              <a:rPr lang="de-DE"/>
              <a:t>Feier beim Wirt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0B171268-217B-093E-3137-8D990EF51DC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289053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CC99A1-43B0-742B-F73F-190B9FFEC52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1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32C26C41-8148-0961-0626-BEA9D53F8C4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5519" y="1599840"/>
            <a:ext cx="6306120" cy="4526280"/>
          </a:xfrm>
        </p:spPr>
      </p:pic>
    </p:spTree>
    <p:extLst>
      <p:ext uri="{BB962C8B-B14F-4D97-AF65-F5344CB8AC3E}">
        <p14:creationId xmlns:p14="http://schemas.microsoft.com/office/powerpoint/2010/main" val="79562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E244C6-5FF8-5A4E-FF92-62562FB4E0F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1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80A28860-2CD1-9A2E-10F4-37FC2BDBE19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192081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449D6E-0875-D29B-1B99-F8ED6A0CFB8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2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F68BC73-2693-3047-71A6-F1A178785EA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00319" y="1599840"/>
            <a:ext cx="6536880" cy="4526280"/>
          </a:xfrm>
        </p:spPr>
      </p:pic>
    </p:spTree>
    <p:extLst>
      <p:ext uri="{BB962C8B-B14F-4D97-AF65-F5344CB8AC3E}">
        <p14:creationId xmlns:p14="http://schemas.microsoft.com/office/powerpoint/2010/main" val="116294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CF956F-AF87-BD80-C632-0B4668161D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2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0937F32B-756C-F4C9-27EA-6F0103223BC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242608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EC82-7731-E455-B084-2CC27199601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D2AFD839-CBAE-972F-64FE-F3371F94122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45960" y="1599840"/>
            <a:ext cx="6645240" cy="4526280"/>
          </a:xfrm>
        </p:spPr>
      </p:pic>
    </p:spTree>
    <p:extLst>
      <p:ext uri="{BB962C8B-B14F-4D97-AF65-F5344CB8AC3E}">
        <p14:creationId xmlns:p14="http://schemas.microsoft.com/office/powerpoint/2010/main" val="184870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1CF81-02BD-2E64-E179-77DB1DAF6D2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2022/2023</a:t>
            </a:r>
            <a:br>
              <a:rPr lang="de-DE"/>
            </a:br>
            <a:r>
              <a:rPr lang="de-DE"/>
              <a:t>Herren 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3439850-5788-C1B5-EB5B-0199B6FED1B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22197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6CEE7D-ADD2-ED98-CA24-39288893062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2021/2022</a:t>
            </a:r>
            <a:br>
              <a:rPr lang="de-DE"/>
            </a:br>
            <a:r>
              <a:rPr lang="de-DE"/>
              <a:t>Herren 1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93991A63-32D5-1CD7-1121-01C4A18DB69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6640" y="1599840"/>
            <a:ext cx="764424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CC16E6-A240-A731-B0E7-C681B1AF1D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Jugendarbeit</a:t>
            </a:r>
            <a:br>
              <a:rPr lang="de-DE"/>
            </a:br>
            <a:r>
              <a:rPr lang="de-DE"/>
              <a:t>Start 2023 mit jungen Talenten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FBB91D72-7E4B-5761-61B5-E7339A8E165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640" y="3420000"/>
            <a:ext cx="4347360" cy="326016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1D4D563-4D8B-98E2-3F0F-CA31F967995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99880" y="1531800"/>
            <a:ext cx="4200120" cy="3148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46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79296-C704-43EC-26E3-D56D44EAB9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Jugendarbeit</a:t>
            </a:r>
            <a:br>
              <a:rPr lang="de-DE"/>
            </a:br>
            <a:r>
              <a:rPr lang="de-DE"/>
              <a:t>TT-Minimeisterschaft am 25.02.23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3870BCB9-5C32-1CF3-BAB5-C38B6879AA2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400" y="1593719"/>
            <a:ext cx="6033599" cy="4526280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0CC688-18F0-280E-63D4-CCAABACFAC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80000" y="4111200"/>
            <a:ext cx="3396960" cy="254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9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F7A11-E2B9-CB71-1E7C-D1D37564CD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Jugendarbeit</a:t>
            </a:r>
            <a:br>
              <a:rPr lang="de-DE"/>
            </a:br>
            <a:r>
              <a:rPr lang="de-DE"/>
              <a:t>Bezirksentscheid Minimeisterschaft</a:t>
            </a:r>
            <a:br>
              <a:rPr lang="de-DE"/>
            </a:br>
            <a:r>
              <a:rPr lang="de-DE"/>
              <a:t>in Haiming am 5.03.2023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5FC093ED-DED8-B37B-3C95-43A2FDD2C7D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0" y="1800000"/>
            <a:ext cx="6036479" cy="4526280"/>
          </a:xfrm>
        </p:spPr>
      </p:pic>
    </p:spTree>
    <p:extLst>
      <p:ext uri="{BB962C8B-B14F-4D97-AF65-F5344CB8AC3E}">
        <p14:creationId xmlns:p14="http://schemas.microsoft.com/office/powerpoint/2010/main" val="315276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72A1C-DC32-5FCE-2058-DECE2B767E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Jugendarbeit</a:t>
            </a:r>
            <a:br>
              <a:rPr lang="de-DE"/>
            </a:br>
            <a:r>
              <a:rPr lang="de-DE"/>
              <a:t>Bezirksentscheid Minimeisterschaft</a:t>
            </a:r>
            <a:br>
              <a:rPr lang="de-DE"/>
            </a:br>
            <a:r>
              <a:rPr lang="de-DE"/>
              <a:t>in Haiming am 5.03.23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741CB34-8BCE-B692-BCA9-6869F544129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1240" y="1599840"/>
            <a:ext cx="6035040" cy="4526280"/>
          </a:xfrm>
        </p:spPr>
      </p:pic>
    </p:spTree>
    <p:extLst>
      <p:ext uri="{BB962C8B-B14F-4D97-AF65-F5344CB8AC3E}">
        <p14:creationId xmlns:p14="http://schemas.microsoft.com/office/powerpoint/2010/main" val="180416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4873-B1EB-1AC7-45A1-2E62868609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1800"/>
            <a:ext cx="7805880" cy="1415159"/>
          </a:xfrm>
        </p:spPr>
        <p:txBody>
          <a:bodyPr/>
          <a:lstStyle/>
          <a:p>
            <a:pPr lvl="0"/>
            <a:r>
              <a:rPr lang="de-DE"/>
              <a:t>Tischtennis TUS Kienberg</a:t>
            </a:r>
            <a:br>
              <a:rPr lang="de-DE"/>
            </a:br>
            <a:r>
              <a:rPr lang="de-DE"/>
              <a:t>Mitglieder Entwicklung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B77B0001-63AE-B76A-33E3-0A21F27E0CC1}"/>
              </a:ext>
            </a:extLst>
          </p:cNvPr>
          <p:cNvGraphicFramePr>
            <a:graphicFrameLocks noGrp="1"/>
          </p:cNvGraphicFramePr>
          <p:nvPr>
            <p:ph type="chart" idx="4294967295"/>
          </p:nvPr>
        </p:nvGraphicFramePr>
        <p:xfrm>
          <a:off x="179280" y="1600200"/>
          <a:ext cx="8778960" cy="452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AF017-4B7B-9E05-8D8D-23C439DC0D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de-DE"/>
              <a:t>Pflichtspielrangliste</a:t>
            </a:r>
            <a:br>
              <a:rPr lang="de-DE"/>
            </a:br>
            <a:r>
              <a:rPr lang="de-DE"/>
              <a:t>TUS Kienberg 2022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51FA3FDD-C7D6-23BD-DACA-0C53E7A4825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9880" y="2160000"/>
            <a:ext cx="7669080" cy="3420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17CA05-5F56-41E7-33AB-197132AAB7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Vorschau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6063E22-C174-E14F-EBCD-0D8E42F4229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57959" y="1599840"/>
            <a:ext cx="542160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B900C7D3-B41C-A875-EBD2-A74CBCF719F2}"/>
              </a:ext>
            </a:extLst>
          </p:cNvPr>
          <p:cNvSpPr/>
          <p:nvPr/>
        </p:nvSpPr>
        <p:spPr>
          <a:xfrm>
            <a:off x="163440" y="6453359"/>
            <a:ext cx="8224920" cy="21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8D8E16A6-C2D6-9681-98BB-BA29975FD9DC}"/>
              </a:ext>
            </a:extLst>
          </p:cNvPr>
          <p:cNvSpPr/>
          <p:nvPr/>
        </p:nvSpPr>
        <p:spPr>
          <a:xfrm>
            <a:off x="8450280" y="6453359"/>
            <a:ext cx="514439" cy="268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fld id="{F81A393D-4431-4316-BEDA-AAE2C965CD8F}" type="slidenum">
              <a:rPr kumimoji="0" lang="de-DE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/>
              </a:pPr>
              <a:t>27</a:t>
            </a:fld>
            <a:endParaRPr kumimoji="0" lang="de-DE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202A64-0522-2657-8FD0-BB6DDE59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8519" y="1700280"/>
            <a:ext cx="3934079" cy="3457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3229310E-A017-18CA-EF2C-71C4D44931CB}"/>
              </a:ext>
            </a:extLst>
          </p:cNvPr>
          <p:cNvSpPr/>
          <p:nvPr/>
        </p:nvSpPr>
        <p:spPr>
          <a:xfrm>
            <a:off x="2534040" y="3600000"/>
            <a:ext cx="6285959" cy="17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Danke für die Mithilfe beim Jugendtraining: Antonia Söll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Danke für die Betreuung der Jugendspiele: Alfons Söll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endParaRPr kumimoji="0" lang="de-DE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A2B5E5CF-9D6A-E30A-6532-9572BCA6906A}"/>
              </a:ext>
            </a:extLst>
          </p:cNvPr>
          <p:cNvSpPr/>
          <p:nvPr/>
        </p:nvSpPr>
        <p:spPr>
          <a:xfrm>
            <a:off x="6212160" y="1845359"/>
            <a:ext cx="2494080" cy="146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Danke an 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Vorstandschaft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für die Unterstützung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der Tischtennis-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Abteilung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0037523-A8F5-94A1-D125-635C07D8CB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360" y="-46800"/>
            <a:ext cx="7805880" cy="1505519"/>
          </a:xfrm>
        </p:spPr>
        <p:txBody>
          <a:bodyPr>
            <a:spAutoFit/>
          </a:bodyPr>
          <a:lstStyle/>
          <a:p>
            <a:pPr lvl="0"/>
            <a:r>
              <a:rPr lang="de-DE"/>
              <a:t>Zuletzt!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06BD5ED-12BE-FD06-C33D-C72D0565D0D4}"/>
              </a:ext>
            </a:extLst>
          </p:cNvPr>
          <p:cNvSpPr txBox="1"/>
          <p:nvPr/>
        </p:nvSpPr>
        <p:spPr>
          <a:xfrm>
            <a:off x="1080000" y="5040000"/>
            <a:ext cx="2880000" cy="1187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Offene Stelle in der Tischtennisabteilung: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/>
                <a:ea typeface="DejaVu Sans" pitchFamily="2"/>
                <a:cs typeface="DejaVu Sans" pitchFamily="2"/>
              </a:rPr>
              <a:t>Stellvertretender Abteilungsleiter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70ED78-562C-AADC-03A8-C31BE58B92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2021/2022</a:t>
            </a:r>
            <a:br>
              <a:rPr lang="de-DE"/>
            </a:br>
            <a:r>
              <a:rPr lang="de-DE"/>
              <a:t>Herren 2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B6DC4BFC-2AB6-D696-2E06-441BF52C9F3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3119" y="1599840"/>
            <a:ext cx="763092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3BDF61-677D-A8F0-152B-453E3C8E429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2021/2022</a:t>
            </a:r>
            <a:br>
              <a:rPr lang="de-DE"/>
            </a:br>
            <a:r>
              <a:rPr lang="de-DE"/>
              <a:t>Herren 3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71F4CCE-D174-19A7-6682-424513B8715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73960" y="1599840"/>
            <a:ext cx="678960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0EB05D-445C-1109-8D9D-4243E9AFBE1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2021/2022</a:t>
            </a:r>
            <a:br>
              <a:rPr lang="de-DE"/>
            </a:br>
            <a:r>
              <a:rPr lang="de-DE"/>
              <a:t>Jugend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DA33D511-2FE4-C8BC-BA7F-1162FEB0ABE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9400" y="1599840"/>
            <a:ext cx="757872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1B3227-044B-8B35-F86D-B52C1EBB32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2021/2022</a:t>
            </a:r>
            <a:br>
              <a:rPr lang="de-DE"/>
            </a:br>
            <a:r>
              <a:rPr lang="de-DE"/>
              <a:t>Jugend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FAC26120-D7DE-C0C4-2E33-45BFE034C7B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71360" y="1599840"/>
            <a:ext cx="339444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89862-A85F-CB7D-2200-10AC0185D9D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Bezirkstag 2022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661650F3-FBAE-EE05-1AE8-0C37CF39C31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18680" y="1599840"/>
            <a:ext cx="6500160" cy="45262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AE564-F0F3-0BA4-872E-298D4360D5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</a:t>
            </a:r>
            <a:br>
              <a:rPr lang="de-DE"/>
            </a:br>
            <a:r>
              <a:rPr lang="de-DE"/>
              <a:t>Jugend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CF1AC477-7291-FF65-F009-5FE241B0DA6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6759" y="1599840"/>
            <a:ext cx="6983640" cy="4526280"/>
          </a:xfrm>
        </p:spPr>
      </p:pic>
    </p:spTree>
    <p:extLst>
      <p:ext uri="{BB962C8B-B14F-4D97-AF65-F5344CB8AC3E}">
        <p14:creationId xmlns:p14="http://schemas.microsoft.com/office/powerpoint/2010/main" val="29782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A97AFA-3FE4-C84D-49E1-546CE22138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de-DE"/>
              <a:t>Saison 2022</a:t>
            </a:r>
            <a:br>
              <a:rPr lang="de-DE"/>
            </a:br>
            <a:r>
              <a:rPr lang="de-DE"/>
              <a:t>Jugend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4CB22CBB-50DA-F23B-4936-6A740BABB4B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53760" y="1599840"/>
            <a:ext cx="6030000" cy="4526280"/>
          </a:xfrm>
        </p:spPr>
      </p:pic>
    </p:spTree>
    <p:extLst>
      <p:ext uri="{BB962C8B-B14F-4D97-AF65-F5344CB8AC3E}">
        <p14:creationId xmlns:p14="http://schemas.microsoft.com/office/powerpoint/2010/main" val="191210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2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281</Words>
  <Application>Microsoft Office PowerPoint</Application>
  <PresentationFormat>Bildschirmpräsentation (4:3)</PresentationFormat>
  <Paragraphs>87</Paragraphs>
  <Slides>27</Slides>
  <Notes>27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Standarddesign</vt:lpstr>
      <vt:lpstr>PowerPoint-Präsentation</vt:lpstr>
      <vt:lpstr>Saison 2021/2022 Herren 1</vt:lpstr>
      <vt:lpstr>Saison 2021/2022 Herren 2</vt:lpstr>
      <vt:lpstr>Saison 2021/2022 Herren 3</vt:lpstr>
      <vt:lpstr>Saison 2021/2022 Jugend</vt:lpstr>
      <vt:lpstr>Saison 2021/2022 Jugend</vt:lpstr>
      <vt:lpstr>Bezirkstag 2022</vt:lpstr>
      <vt:lpstr>Saison 2022 Jugend</vt:lpstr>
      <vt:lpstr>Saison 2022 Jugend</vt:lpstr>
      <vt:lpstr>Vereinsmeisterschaft 30.12.2022 Doppel</vt:lpstr>
      <vt:lpstr>Vereinsmeisterschaft 30.12.2022 Herren Einzel</vt:lpstr>
      <vt:lpstr>Vereinsmeisterschaft 30.12.2022 Wertung Damen und Jugend</vt:lpstr>
      <vt:lpstr>Vereinsmeisterschaft 30.12.2022 Feier beim Wirt</vt:lpstr>
      <vt:lpstr>Saison 2022/2023 Herren 1</vt:lpstr>
      <vt:lpstr>Saison 2022/2023 Herren 1</vt:lpstr>
      <vt:lpstr>Saison 2022/2023 Herren 2</vt:lpstr>
      <vt:lpstr>Saison 2022/2023 Herren 2</vt:lpstr>
      <vt:lpstr>Saison 2022/2023 Herren 3</vt:lpstr>
      <vt:lpstr>Saison 2022/2023 Herren 3</vt:lpstr>
      <vt:lpstr>Jugendarbeit Start 2023 mit jungen Talenten</vt:lpstr>
      <vt:lpstr>Jugendarbeit TT-Minimeisterschaft am 25.02.23</vt:lpstr>
      <vt:lpstr>Jugendarbeit Bezirksentscheid Minimeisterschaft in Haiming am 5.03.2023</vt:lpstr>
      <vt:lpstr>Jugendarbeit Bezirksentscheid Minimeisterschaft in Haiming am 5.03.23</vt:lpstr>
      <vt:lpstr>Tischtennis TUS Kienberg Mitglieder Entwicklung</vt:lpstr>
      <vt:lpstr>Pflichtspielrangliste TUS Kienberg 2022</vt:lpstr>
      <vt:lpstr>Vorschau</vt:lpstr>
      <vt:lpstr>Zuletzt!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TuS Kienberg e.V. Jahreshauptversammlung 2013</dc:title>
  <dc:creator>Tom Giel</dc:creator>
  <cp:lastModifiedBy>Sebastian Mittermaier</cp:lastModifiedBy>
  <cp:revision>578</cp:revision>
  <cp:lastPrinted>2013-06-05T19:32:31Z</cp:lastPrinted>
  <dcterms:created xsi:type="dcterms:W3CDTF">2008-05-11T11:28:27Z</dcterms:created>
  <dcterms:modified xsi:type="dcterms:W3CDTF">2024-07-03T12:25:36Z</dcterms:modified>
</cp:coreProperties>
</file>